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7" r:id="rId3"/>
    <p:sldId id="273" r:id="rId4"/>
    <p:sldId id="275" r:id="rId5"/>
    <p:sldId id="265" r:id="rId6"/>
    <p:sldId id="266" r:id="rId7"/>
    <p:sldId id="268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28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30D3F-671D-4240-98C3-C5506C47287B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BF533-0465-4F95-AFF7-820E2832D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81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B1ACE-5EB2-B245-8DCB-331A9858E08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B1ACE-5EB2-B245-8DCB-331A9858E0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3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0E4A5-2D54-418F-83BE-A3785EB219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28410-2F43-4F67-BBD8-68E66B6141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3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0E4A5-2D54-418F-83BE-A3785EB219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5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4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5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2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9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1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3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33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8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8D26D-E32A-4135-832D-E423E8E6377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EFA81-8910-4E9C-9581-7CD7985A2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82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uspto.gov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91" y="0"/>
            <a:ext cx="9101470" cy="6807858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851491" y="2585908"/>
            <a:ext cx="800100" cy="3131613"/>
          </a:xfrm>
          <a:prstGeom prst="rect">
            <a:avLst/>
          </a:prstGeom>
        </p:spPr>
        <p:txBody>
          <a:bodyPr vert="vert270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Thomas A.  Beach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37736" y="2583203"/>
            <a:ext cx="1169551" cy="377805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September 28, 2016</a:t>
            </a:r>
          </a:p>
          <a:p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OPEN DATA INNOVATION SUMMIT &amp; SOLUTIONS SHOWCASE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6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0738" y="7743763"/>
            <a:ext cx="709202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i="1" dirty="0"/>
              <a:t>White House Open Data Summit</a:t>
            </a:r>
            <a:endParaRPr lang="en-US" sz="432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42864"/>
            <a:ext cx="10843467" cy="6767248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57749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6639" cy="6015036"/>
          </a:xfrm>
          <a:prstGeom prst="rect">
            <a:avLst/>
          </a:prstGeom>
        </p:spPr>
      </p:pic>
      <p:pic>
        <p:nvPicPr>
          <p:cNvPr id="1026" name="Picture 2" descr="C:\Users\tbeach\AppData\Local\Temp\SNAGHTML5f2861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196" y="2085975"/>
            <a:ext cx="6364804" cy="4772024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7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60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09601" y="331939"/>
            <a:ext cx="10972800" cy="79503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 smtClean="0">
                <a:solidFill>
                  <a:srgbClr val="0070C0"/>
                </a:solidFill>
              </a:rPr>
              <a:t>Developer </a:t>
            </a:r>
            <a:r>
              <a:rPr lang="en-US" sz="3600" b="1" dirty="0">
                <a:solidFill>
                  <a:srgbClr val="0070C0"/>
                </a:solidFill>
              </a:rPr>
              <a:t>Hub USPTO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29" b="3043"/>
          <a:stretch/>
        </p:blipFill>
        <p:spPr>
          <a:xfrm>
            <a:off x="1050564" y="1126973"/>
            <a:ext cx="10090872" cy="5557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447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4294967295"/>
          </p:nvPr>
        </p:nvSpPr>
        <p:spPr>
          <a:xfrm>
            <a:off x="609600" y="212277"/>
            <a:ext cx="10972800" cy="4114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hlinkClick r:id="rId3"/>
              </a:rPr>
              <a:t>https://developer.uspto.gov/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7227"/>
          <a:stretch/>
        </p:blipFill>
        <p:spPr>
          <a:xfrm>
            <a:off x="609600" y="4102558"/>
            <a:ext cx="5486400" cy="252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31" y="1065259"/>
            <a:ext cx="5486400" cy="2963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764" y="866270"/>
            <a:ext cx="5486400" cy="3044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787958"/>
            <a:ext cx="5245988" cy="292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86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453"/>
            <a:ext cx="6096000" cy="4565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167350" y="1362889"/>
            <a:ext cx="5467099" cy="5429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Patents Granted from </a:t>
            </a:r>
            <a:r>
              <a:rPr lang="en-US" sz="1800" b="1" dirty="0">
                <a:solidFill>
                  <a:srgbClr val="FFC000"/>
                </a:solidFill>
              </a:rPr>
              <a:t>Domestic </a:t>
            </a:r>
            <a:r>
              <a:rPr lang="en-US" sz="1800" b="1" dirty="0"/>
              <a:t>filers vs </a:t>
            </a:r>
            <a:r>
              <a:rPr 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Foreign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6120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b="1" dirty="0" smtClean="0">
                <a:latin typeface="Segoe UI Semibold" panose="020B0702040204020203" pitchFamily="34" charset="0"/>
              </a:rPr>
              <a:t>Examples of the Power of Story Telling with</a:t>
            </a:r>
          </a:p>
          <a:p>
            <a:r>
              <a:rPr lang="en-US" sz="3900" b="1" dirty="0" smtClean="0">
                <a:latin typeface="Segoe UI Semibold" panose="020B0702040204020203" pitchFamily="34" charset="0"/>
              </a:rPr>
              <a:t> USPTO Data and Economic Data</a:t>
            </a:r>
            <a:endParaRPr lang="en-US" sz="3900" b="1" dirty="0">
              <a:latin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350" y="1362889"/>
            <a:ext cx="5784607" cy="3302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6353838" y="1204201"/>
            <a:ext cx="5591176" cy="43015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Apple Earnings per Share vs Utility Patent Count</a:t>
            </a: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212916" y="1970051"/>
            <a:ext cx="409433" cy="147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22349" y="1962325"/>
            <a:ext cx="8828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" dirty="0"/>
              <a:t>Interactive Slider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450684" y="1912138"/>
            <a:ext cx="655092" cy="106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82627" y="1888459"/>
            <a:ext cx="8828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" dirty="0"/>
              <a:t>Interactive</a:t>
            </a:r>
          </a:p>
          <a:p>
            <a:pPr algn="ctr"/>
            <a:r>
              <a:rPr lang="en-US" sz="960" dirty="0"/>
              <a:t>Selector</a:t>
            </a:r>
          </a:p>
          <a:p>
            <a:pPr algn="ctr"/>
            <a:endParaRPr lang="en-US" sz="96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974" y="4389061"/>
            <a:ext cx="4905068" cy="246893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658974" y="4389869"/>
            <a:ext cx="4577522" cy="13716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latin typeface="Segoe UI Semibold" panose="020B0702040204020203" pitchFamily="34" charset="0"/>
              </a:rPr>
              <a:t>Patents per Capita, Growth Rate: </a:t>
            </a:r>
            <a:endParaRPr lang="en-US" sz="1400" dirty="0" smtClean="0">
              <a:latin typeface="Segoe UI Semibold" panose="020B0702040204020203" pitchFamily="34" charset="0"/>
            </a:endParaRPr>
          </a:p>
          <a:p>
            <a:pPr algn="ctr"/>
            <a:r>
              <a:rPr lang="en-US" sz="1400" dirty="0" smtClean="0">
                <a:latin typeface="Segoe UI Semibold" panose="020B0702040204020203" pitchFamily="34" charset="0"/>
              </a:rPr>
              <a:t> </a:t>
            </a:r>
            <a:r>
              <a:rPr lang="en-US" sz="1400" dirty="0">
                <a:latin typeface="Segoe UI Semibold" panose="020B0702040204020203" pitchFamily="34" charset="0"/>
              </a:rPr>
              <a:t>Utility Patents per State over Time</a:t>
            </a:r>
          </a:p>
        </p:txBody>
      </p:sp>
    </p:spTree>
    <p:extLst>
      <p:ext uri="{BB962C8B-B14F-4D97-AF65-F5344CB8AC3E}">
        <p14:creationId xmlns:p14="http://schemas.microsoft.com/office/powerpoint/2010/main" val="175839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52" y="0"/>
            <a:ext cx="5051154" cy="685800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9344087" y="-8266118"/>
            <a:ext cx="396181" cy="4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3" name="Picture 5" descr="bafa4b4d-e167-45af-86a2-34e0527f0ddb@namprd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72" y="1571626"/>
            <a:ext cx="2971078" cy="528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103860ac-3af6-444c-bc1d-73654c7f51e8@namprd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329940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f04765fc-e58f-4e57-81b1-080edb03bf56@namprd0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47" y="1"/>
            <a:ext cx="176753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2b5529fc-0528-4eae-bf96-a31ec3638df0@namprd0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188" y="0"/>
            <a:ext cx="2690812" cy="358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136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81</Words>
  <Application>Microsoft Macintosh PowerPoint</Application>
  <PresentationFormat>Custom</PresentationFormat>
  <Paragraphs>20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Patent and Trademark Office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Beach, Thomas</dc:creator>
  <cp:lastModifiedBy>Jeff Meisel</cp:lastModifiedBy>
  <cp:revision>11</cp:revision>
  <dcterms:created xsi:type="dcterms:W3CDTF">2016-09-27T10:38:16Z</dcterms:created>
  <dcterms:modified xsi:type="dcterms:W3CDTF">2016-09-28T16:43:12Z</dcterms:modified>
</cp:coreProperties>
</file>